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1" r:id="rId5"/>
    <p:sldMasterId id="214748368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y="5143500" cx="9144000"/>
  <p:notesSz cx="6858000" cy="9144000"/>
  <p:embeddedFontLst>
    <p:embeddedFont>
      <p:font typeface="Golos Text"/>
      <p:regular r:id="rId39"/>
      <p:bold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Golos Text SemiBold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809F1BD-49CB-4F3B-A15F-27ED22CFDBDF}">
  <a:tblStyle styleId="{F809F1BD-49CB-4F3B-A15F-27ED22CFDB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olosText-bold.fntdata"/><Relationship Id="rId20" Type="http://schemas.openxmlformats.org/officeDocument/2006/relationships/slide" Target="slides/slide13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5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4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7.xml"/><Relationship Id="rId46" Type="http://schemas.openxmlformats.org/officeDocument/2006/relationships/font" Target="fonts/GolosTextSemiBold-bold.fntdata"/><Relationship Id="rId23" Type="http://schemas.openxmlformats.org/officeDocument/2006/relationships/slide" Target="slides/slide16.xml"/><Relationship Id="rId45" Type="http://schemas.openxmlformats.org/officeDocument/2006/relationships/font" Target="fonts/GolosText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font" Target="fonts/GolosText-regular.fntdata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d01fe0ece_4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8d01fe0ece_4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905aa864e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2905aa864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905aa864e1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90226c1735_2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290226c1735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290226c1735_2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d122ddda8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28d122ddda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28d122ddda8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90226c17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90226c17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8d122ddda8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28d122ddda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28d122ddda8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8d2e36f8e5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28d2e36f8e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8d2e36f8e5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8d2e36f8e5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28d2e36f8e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28d2e36f8e5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8d2e36f8e5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28d2e36f8e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28d2e36f8e5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8d2e36f8e5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28d2e36f8e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28d2e36f8e5_0_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8d2e36f8e5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28d2e36f8e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28d2e36f8e5_0_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9064bae23d_1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29064bae23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29064bae23d_1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8d2e36f8e5_0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28d2e36f8e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28d2e36f8e5_0_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8fdf50d37d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28fdf50d37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28fdf50d37d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905aa864e1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2905aa864e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2905aa864e1_0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8d01fe0ec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8d01fe0ec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8d01fe0ece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28d01fe0ec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8d01fe0ece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8d2e36f8e5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28d2e36f8e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28d2e36f8e5_0_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8d2e36f8e5_0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28d2e36f8e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28d2e36f8e5_0_1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8fdf50d37d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28fdf50d37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28fdf50d37d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905aa864e1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2905aa864e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2905aa864e1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8fdf50d37d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28fdf50d37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28fdf50d37d_0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8d01fe0ece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28d01fe0ec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8d01fe0ece_0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8d01fe0ece_4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28d01fe0ece_4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28d01fe0ece_4_1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8d01fe0ece_4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28d01fe0ece_4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8d01fe0ece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8d01fe0ec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8d01fe0ece_0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90226c1735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290226c173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90226c1735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90226c1735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290226c173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90226c1735_0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0226c1735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290226c173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290226c1735_0_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90226c1735_2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290226c1735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290226c1735_2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90226c1735_2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290226c1735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290226c1735_2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sz="2000">
                <a:latin typeface="Golos Text"/>
                <a:ea typeface="Golos Text"/>
                <a:cs typeface="Golos Text"/>
                <a:sym typeface="Golos Text"/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02428" y="943208"/>
            <a:ext cx="5526315" cy="3875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5"/>
          <p:cNvSpPr/>
          <p:nvPr>
            <p:ph idx="2" type="pic"/>
          </p:nvPr>
        </p:nvSpPr>
        <p:spPr>
          <a:xfrm>
            <a:off x="457200" y="943208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68" name="Google Shape;68;p15"/>
          <p:cNvSpPr/>
          <p:nvPr>
            <p:ph idx="3" type="pic"/>
          </p:nvPr>
        </p:nvSpPr>
        <p:spPr>
          <a:xfrm>
            <a:off x="457200" y="2935720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">
  <p:cSld name="Финал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kfql">
  <p:cSld name="Ckfql"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457200" y="1211943"/>
            <a:ext cx="7467600" cy="3447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льзовательский макет">
  <p:cSld name="Пользовательский макет"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784" name="adj"/>
            </a:avLst>
          </a:prstGeom>
          <a:noFill/>
          <a:ln>
            <a:noFill/>
          </a:ln>
        </p:spPr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Пользовательский макет">
  <p:cSld name="6_Пользовательский макет"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93" name="Google Shape;9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22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2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22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ользовательский макет">
  <p:cSld name="3_Пользовательский макет"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3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952" name="adj"/>
            </a:avLst>
          </a:prstGeom>
          <a:noFill/>
          <a:ln>
            <a:noFill/>
          </a:ln>
        </p:spPr>
      </p:sp>
      <p:sp>
        <p:nvSpPr>
          <p:cNvPr id="108" name="Google Shape;108;p23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ользовательский макет">
  <p:cSld name="7_Пользовательский макет"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3" name="Google Shape;113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5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Пользовательский макет">
  <p:cSld name="1_Пользовательский макет"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26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6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6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26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7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8957" name="adj"/>
            </a:avLst>
          </a:prstGeom>
          <a:noFill/>
          <a:ln>
            <a:noFill/>
          </a:ln>
        </p:spPr>
      </p:sp>
      <p:sp>
        <p:nvSpPr>
          <p:cNvPr id="128" name="Google Shape;128;p27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Пользовательский макет">
  <p:cSld name="8_Пользовательский макет"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8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3" name="Google Shape;133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Пользовательский макет">
  <p:cSld name="2_Пользовательский макет">
    <p:bg>
      <p:bgPr>
        <a:solidFill>
          <a:srgbClr val="FFFFF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9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9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29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29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617" name="adj"/>
            </a:avLst>
          </a:prstGeom>
          <a:noFill/>
          <a:ln>
            <a:noFill/>
          </a:ln>
        </p:spPr>
      </p:sp>
      <p:sp>
        <p:nvSpPr>
          <p:cNvPr id="143" name="Google Shape;143;p30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0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Пользовательский макет">
  <p:cSld name="9_Пользовательский макет"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>
            <p:ph idx="1" type="body"/>
          </p:nvPr>
        </p:nvSpPr>
        <p:spPr>
          <a:xfrm>
            <a:off x="457201" y="1059322"/>
            <a:ext cx="3897086" cy="17346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31"/>
          <p:cNvSpPr txBox="1"/>
          <p:nvPr>
            <p:ph idx="2" type="body"/>
          </p:nvPr>
        </p:nvSpPr>
        <p:spPr>
          <a:xfrm>
            <a:off x="457202" y="3105836"/>
            <a:ext cx="3897084" cy="1640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31"/>
          <p:cNvSpPr txBox="1"/>
          <p:nvPr>
            <p:ph idx="3" type="body"/>
          </p:nvPr>
        </p:nvSpPr>
        <p:spPr>
          <a:xfrm>
            <a:off x="4789714" y="1059322"/>
            <a:ext cx="3632201" cy="3686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31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>
            <p:ph idx="1" type="body"/>
          </p:nvPr>
        </p:nvSpPr>
        <p:spPr>
          <a:xfrm>
            <a:off x="457201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32"/>
          <p:cNvSpPr txBox="1"/>
          <p:nvPr>
            <p:ph idx="2" type="body"/>
          </p:nvPr>
        </p:nvSpPr>
        <p:spPr>
          <a:xfrm>
            <a:off x="320945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32"/>
          <p:cNvSpPr txBox="1"/>
          <p:nvPr>
            <p:ph idx="3" type="body"/>
          </p:nvPr>
        </p:nvSpPr>
        <p:spPr>
          <a:xfrm>
            <a:off x="596980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32"/>
          <p:cNvSpPr txBox="1"/>
          <p:nvPr>
            <p:ph idx="4" type="body"/>
          </p:nvPr>
        </p:nvSpPr>
        <p:spPr>
          <a:xfrm>
            <a:off x="457200" y="3287828"/>
            <a:ext cx="2588883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57" name="Google Shape;157;p32"/>
          <p:cNvSpPr txBox="1"/>
          <p:nvPr>
            <p:ph idx="5" type="body"/>
          </p:nvPr>
        </p:nvSpPr>
        <p:spPr>
          <a:xfrm>
            <a:off x="3207251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58" name="Google Shape;158;p32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2"/>
          <p:cNvSpPr txBox="1"/>
          <p:nvPr>
            <p:ph idx="6" type="body"/>
          </p:nvPr>
        </p:nvSpPr>
        <p:spPr>
          <a:xfrm>
            <a:off x="5967600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60" name="Google Shape;160;p32"/>
          <p:cNvSpPr/>
          <p:nvPr>
            <p:ph idx="7" type="pic"/>
          </p:nvPr>
        </p:nvSpPr>
        <p:spPr>
          <a:xfrm>
            <a:off x="469081" y="944463"/>
            <a:ext cx="2577001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61" name="Google Shape;161;p32"/>
          <p:cNvSpPr/>
          <p:nvPr>
            <p:ph idx="8" type="pic"/>
          </p:nvPr>
        </p:nvSpPr>
        <p:spPr>
          <a:xfrm>
            <a:off x="3221666" y="944462"/>
            <a:ext cx="2577001" cy="1883023"/>
          </a:xfrm>
          <a:prstGeom prst="roundRect">
            <a:avLst>
              <a:gd fmla="val 12905" name="adj"/>
            </a:avLst>
          </a:prstGeom>
          <a:noFill/>
          <a:ln>
            <a:noFill/>
          </a:ln>
        </p:spPr>
      </p:sp>
      <p:sp>
        <p:nvSpPr>
          <p:cNvPr id="162" name="Google Shape;162;p32"/>
          <p:cNvSpPr/>
          <p:nvPr>
            <p:ph idx="9" type="pic"/>
          </p:nvPr>
        </p:nvSpPr>
        <p:spPr>
          <a:xfrm>
            <a:off x="5980690" y="944463"/>
            <a:ext cx="2577001" cy="1883023"/>
          </a:xfrm>
          <a:prstGeom prst="roundRect">
            <a:avLst>
              <a:gd fmla="val 10512" name="adj"/>
            </a:avLst>
          </a:prstGeom>
          <a:noFill/>
          <a:ln>
            <a:noFill/>
          </a:ln>
        </p:spPr>
      </p:sp>
      <p:sp>
        <p:nvSpPr>
          <p:cNvPr id="163" name="Google Shape;163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3"/>
          <p:cNvSpPr txBox="1"/>
          <p:nvPr>
            <p:ph idx="1" type="body"/>
          </p:nvPr>
        </p:nvSpPr>
        <p:spPr>
          <a:xfrm>
            <a:off x="5733143" y="949330"/>
            <a:ext cx="2895600" cy="3895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33"/>
          <p:cNvSpPr/>
          <p:nvPr>
            <p:ph idx="2" type="pic"/>
          </p:nvPr>
        </p:nvSpPr>
        <p:spPr>
          <a:xfrm>
            <a:off x="457200" y="949329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68" name="Google Shape;168;p33"/>
          <p:cNvSpPr/>
          <p:nvPr>
            <p:ph idx="3" type="pic"/>
          </p:nvPr>
        </p:nvSpPr>
        <p:spPr>
          <a:xfrm>
            <a:off x="3095171" y="949328"/>
            <a:ext cx="2532744" cy="1883023"/>
          </a:xfrm>
          <a:prstGeom prst="roundRect">
            <a:avLst>
              <a:gd fmla="val 11879" name="adj"/>
            </a:avLst>
          </a:prstGeom>
          <a:noFill/>
          <a:ln>
            <a:noFill/>
          </a:ln>
        </p:spPr>
      </p:sp>
      <p:sp>
        <p:nvSpPr>
          <p:cNvPr id="169" name="Google Shape;169;p33"/>
          <p:cNvSpPr/>
          <p:nvPr>
            <p:ph idx="4" type="pic"/>
          </p:nvPr>
        </p:nvSpPr>
        <p:spPr>
          <a:xfrm>
            <a:off x="3095171" y="2962031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70" name="Google Shape;170;p33"/>
          <p:cNvSpPr/>
          <p:nvPr>
            <p:ph idx="5" type="pic"/>
          </p:nvPr>
        </p:nvSpPr>
        <p:spPr>
          <a:xfrm>
            <a:off x="457199" y="2962031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71" name="Google Shape;171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4"/>
          <p:cNvSpPr txBox="1"/>
          <p:nvPr>
            <p:ph idx="1" type="body"/>
          </p:nvPr>
        </p:nvSpPr>
        <p:spPr>
          <a:xfrm>
            <a:off x="457201" y="963397"/>
            <a:ext cx="2532744" cy="1883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 sz="18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34"/>
          <p:cNvSpPr/>
          <p:nvPr>
            <p:ph idx="2" type="pic"/>
          </p:nvPr>
        </p:nvSpPr>
        <p:spPr>
          <a:xfrm>
            <a:off x="3095171" y="963397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76" name="Google Shape;176;p34"/>
          <p:cNvSpPr/>
          <p:nvPr>
            <p:ph idx="3" type="pic"/>
          </p:nvPr>
        </p:nvSpPr>
        <p:spPr>
          <a:xfrm>
            <a:off x="5733141" y="966928"/>
            <a:ext cx="2532744" cy="1883023"/>
          </a:xfrm>
          <a:prstGeom prst="roundRect">
            <a:avLst>
              <a:gd fmla="val 11196" name="adj"/>
            </a:avLst>
          </a:prstGeom>
          <a:noFill/>
          <a:ln>
            <a:noFill/>
          </a:ln>
        </p:spPr>
      </p:sp>
      <p:sp>
        <p:nvSpPr>
          <p:cNvPr id="177" name="Google Shape;177;p34"/>
          <p:cNvSpPr/>
          <p:nvPr>
            <p:ph idx="4" type="pic"/>
          </p:nvPr>
        </p:nvSpPr>
        <p:spPr>
          <a:xfrm>
            <a:off x="5733141" y="2954042"/>
            <a:ext cx="2532744" cy="1883023"/>
          </a:xfrm>
          <a:prstGeom prst="roundRect">
            <a:avLst>
              <a:gd fmla="val 8802" name="adj"/>
            </a:avLst>
          </a:prstGeom>
          <a:noFill/>
          <a:ln>
            <a:noFill/>
          </a:ln>
        </p:spPr>
      </p:sp>
      <p:sp>
        <p:nvSpPr>
          <p:cNvPr id="178" name="Google Shape;178;p34"/>
          <p:cNvSpPr/>
          <p:nvPr>
            <p:ph idx="5" type="pic"/>
          </p:nvPr>
        </p:nvSpPr>
        <p:spPr>
          <a:xfrm>
            <a:off x="3095171" y="2960314"/>
            <a:ext cx="2532744" cy="1883023"/>
          </a:xfrm>
          <a:prstGeom prst="roundRect">
            <a:avLst>
              <a:gd fmla="val 8459" name="adj"/>
            </a:avLst>
          </a:prstGeom>
          <a:noFill/>
          <a:ln>
            <a:noFill/>
          </a:ln>
        </p:spPr>
      </p:sp>
      <p:sp>
        <p:nvSpPr>
          <p:cNvPr id="179" name="Google Shape;179;p34"/>
          <p:cNvSpPr/>
          <p:nvPr>
            <p:ph idx="6" type="pic"/>
          </p:nvPr>
        </p:nvSpPr>
        <p:spPr>
          <a:xfrm>
            <a:off x="457200" y="2960314"/>
            <a:ext cx="2532744" cy="1883023"/>
          </a:xfrm>
          <a:prstGeom prst="roundRect">
            <a:avLst>
              <a:gd fmla="val 10169" name="adj"/>
            </a:avLst>
          </a:prstGeom>
          <a:noFill/>
          <a:ln>
            <a:noFill/>
          </a:ln>
        </p:spPr>
      </p:sp>
      <p:sp>
        <p:nvSpPr>
          <p:cNvPr id="180" name="Google Shape;18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/>
          <p:nvPr>
            <p:ph idx="1" type="body"/>
          </p:nvPr>
        </p:nvSpPr>
        <p:spPr>
          <a:xfrm>
            <a:off x="457201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35"/>
          <p:cNvSpPr txBox="1"/>
          <p:nvPr>
            <p:ph idx="2" type="body"/>
          </p:nvPr>
        </p:nvSpPr>
        <p:spPr>
          <a:xfrm>
            <a:off x="3275819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35"/>
          <p:cNvSpPr txBox="1"/>
          <p:nvPr>
            <p:ph idx="3" type="body"/>
          </p:nvPr>
        </p:nvSpPr>
        <p:spPr>
          <a:xfrm>
            <a:off x="6085706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35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5"/>
          <p:cNvSpPr/>
          <p:nvPr>
            <p:ph idx="4" type="pic"/>
          </p:nvPr>
        </p:nvSpPr>
        <p:spPr>
          <a:xfrm>
            <a:off x="454050" y="952607"/>
            <a:ext cx="2589213" cy="1304294"/>
          </a:xfrm>
          <a:prstGeom prst="roundRect">
            <a:avLst>
              <a:gd fmla="val 9261" name="adj"/>
            </a:avLst>
          </a:prstGeom>
          <a:noFill/>
          <a:ln>
            <a:noFill/>
          </a:ln>
        </p:spPr>
      </p:sp>
      <p:sp>
        <p:nvSpPr>
          <p:cNvPr id="187" name="Google Shape;187;p35"/>
          <p:cNvSpPr/>
          <p:nvPr>
            <p:ph idx="5" type="pic"/>
          </p:nvPr>
        </p:nvSpPr>
        <p:spPr>
          <a:xfrm>
            <a:off x="3275818" y="952607"/>
            <a:ext cx="2589213" cy="1304294"/>
          </a:xfrm>
          <a:prstGeom prst="roundRect">
            <a:avLst>
              <a:gd fmla="val 11730" name="adj"/>
            </a:avLst>
          </a:prstGeom>
          <a:noFill/>
          <a:ln>
            <a:noFill/>
          </a:ln>
        </p:spPr>
      </p:sp>
      <p:sp>
        <p:nvSpPr>
          <p:cNvPr id="188" name="Google Shape;188;p35"/>
          <p:cNvSpPr/>
          <p:nvPr>
            <p:ph idx="6" type="pic"/>
          </p:nvPr>
        </p:nvSpPr>
        <p:spPr>
          <a:xfrm>
            <a:off x="6089789" y="952607"/>
            <a:ext cx="2589213" cy="1304294"/>
          </a:xfrm>
          <a:prstGeom prst="roundRect">
            <a:avLst>
              <a:gd fmla="val 10249" name="adj"/>
            </a:avLst>
          </a:prstGeom>
          <a:noFill/>
          <a:ln>
            <a:noFill/>
          </a:ln>
        </p:spPr>
      </p:sp>
      <p:sp>
        <p:nvSpPr>
          <p:cNvPr id="189" name="Google Shape;189;p35"/>
          <p:cNvSpPr txBox="1"/>
          <p:nvPr>
            <p:ph idx="7" type="body"/>
          </p:nvPr>
        </p:nvSpPr>
        <p:spPr>
          <a:xfrm>
            <a:off x="460352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8" type="body"/>
          </p:nvPr>
        </p:nvSpPr>
        <p:spPr>
          <a:xfrm>
            <a:off x="3278970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35"/>
          <p:cNvSpPr txBox="1"/>
          <p:nvPr>
            <p:ph idx="9" type="body"/>
          </p:nvPr>
        </p:nvSpPr>
        <p:spPr>
          <a:xfrm>
            <a:off x="6088857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35"/>
          <p:cNvSpPr/>
          <p:nvPr>
            <p:ph idx="13" type="pic"/>
          </p:nvPr>
        </p:nvSpPr>
        <p:spPr>
          <a:xfrm>
            <a:off x="457201" y="2866358"/>
            <a:ext cx="2589213" cy="1304294"/>
          </a:xfrm>
          <a:prstGeom prst="roundRect">
            <a:avLst>
              <a:gd fmla="val 12224" name="adj"/>
            </a:avLst>
          </a:prstGeom>
          <a:noFill/>
          <a:ln>
            <a:noFill/>
          </a:ln>
        </p:spPr>
      </p:sp>
      <p:sp>
        <p:nvSpPr>
          <p:cNvPr id="193" name="Google Shape;193;p35"/>
          <p:cNvSpPr/>
          <p:nvPr>
            <p:ph idx="14" type="pic"/>
          </p:nvPr>
        </p:nvSpPr>
        <p:spPr>
          <a:xfrm>
            <a:off x="3278969" y="2866358"/>
            <a:ext cx="2589213" cy="1304294"/>
          </a:xfrm>
          <a:prstGeom prst="roundRect">
            <a:avLst>
              <a:gd fmla="val 11236" name="adj"/>
            </a:avLst>
          </a:prstGeom>
          <a:noFill/>
          <a:ln>
            <a:noFill/>
          </a:ln>
        </p:spPr>
      </p:sp>
      <p:sp>
        <p:nvSpPr>
          <p:cNvPr id="194" name="Google Shape;194;p35"/>
          <p:cNvSpPr/>
          <p:nvPr>
            <p:ph idx="15" type="pic"/>
          </p:nvPr>
        </p:nvSpPr>
        <p:spPr>
          <a:xfrm>
            <a:off x="6092940" y="2866358"/>
            <a:ext cx="2589213" cy="1304294"/>
          </a:xfrm>
          <a:prstGeom prst="roundRect">
            <a:avLst>
              <a:gd fmla="val 9755" name="adj"/>
            </a:avLst>
          </a:prstGeom>
          <a:noFill/>
          <a:ln>
            <a:noFill/>
          </a:ln>
        </p:spPr>
      </p:sp>
      <p:sp>
        <p:nvSpPr>
          <p:cNvPr id="195" name="Google Shape;195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uiZZRR2brFFW8riE_AYeURrs70psbzCi/view" TargetMode="External"/><Relationship Id="rId4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/>
        </p:nvSpPr>
        <p:spPr>
          <a:xfrm>
            <a:off x="0" y="1368787"/>
            <a:ext cx="9233210" cy="24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olos Text SemiBold"/>
              <a:buNone/>
            </a:pPr>
            <a:r>
              <a:rPr b="1" i="0" lang="ru" sz="20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Report of Laboratory task 1</a:t>
            </a:r>
            <a:r>
              <a:rPr b="1" lang="ru" sz="20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 </a:t>
            </a:r>
            <a:endParaRPr b="1" sz="2000">
              <a:solidFill>
                <a:schemeClr val="l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olos Text SemiBold"/>
              <a:buNone/>
            </a:pPr>
            <a:r>
              <a:rPr b="1" lang="ru" sz="20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“Predicting the number of publications”</a:t>
            </a:r>
            <a:r>
              <a:rPr b="1" i="0" lang="ru" sz="20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 </a:t>
            </a:r>
            <a:endParaRPr b="1" i="0" sz="3600">
              <a:solidFill>
                <a:schemeClr val="lt1"/>
              </a:solidFill>
              <a:latin typeface="Golos Text SemiBold"/>
              <a:ea typeface="Golos Text SemiBold"/>
              <a:cs typeface="Golos Text SemiBold"/>
              <a:sym typeface="Golos Text SemiBold"/>
            </a:endParaRPr>
          </a:p>
        </p:txBody>
      </p:sp>
      <p:sp>
        <p:nvSpPr>
          <p:cNvPr id="201" name="Google Shape;201;p36"/>
          <p:cNvSpPr txBox="1"/>
          <p:nvPr/>
        </p:nvSpPr>
        <p:spPr>
          <a:xfrm>
            <a:off x="460917" y="158506"/>
            <a:ext cx="822216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b="0" i="0" lang="ru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Faculty of Digital Transformation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b="0" i="0" lang="ru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Educational program: Big Data and Machine Learning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b="0" i="0" lang="ru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Subject area: 01.04.02 Informatics and Applied Mathematics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36"/>
          <p:cNvSpPr txBox="1"/>
          <p:nvPr/>
        </p:nvSpPr>
        <p:spPr>
          <a:xfrm>
            <a:off x="3830444" y="3689154"/>
            <a:ext cx="51333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 </a:t>
            </a: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Ivanchik Elizaveta, J4234c</a:t>
            </a:r>
            <a:r>
              <a:rPr b="0" i="0" lang="ru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b="0" i="0" lang="ru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Tsaplina E</a:t>
            </a: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katerina</a:t>
            </a:r>
            <a:r>
              <a:rPr b="0" i="0" lang="ru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J4</a:t>
            </a: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0" i="0" lang="ru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33c 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224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36"/>
          <p:cNvSpPr txBox="1"/>
          <p:nvPr/>
        </p:nvSpPr>
        <p:spPr>
          <a:xfrm>
            <a:off x="2005361" y="4471369"/>
            <a:ext cx="513327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b="0" i="0" lang="ru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Saint-Petersburg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</a:pPr>
            <a:r>
              <a:rPr b="0" i="0" lang="ru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2023</a:t>
            </a:r>
            <a:endParaRPr/>
          </a:p>
        </p:txBody>
      </p:sp>
      <p:sp>
        <p:nvSpPr>
          <p:cNvPr id="204" name="Google Shape;20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/>
        </p:nvSpPr>
        <p:spPr>
          <a:xfrm>
            <a:off x="567875" y="890600"/>
            <a:ext cx="8218200" cy="3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91" name="Google Shape;291;p45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Time series analysis: Rolling average plot</a:t>
            </a:r>
            <a:endParaRPr sz="2400"/>
          </a:p>
        </p:txBody>
      </p:sp>
      <p:sp>
        <p:nvSpPr>
          <p:cNvPr id="292" name="Google Shape;292;p45"/>
          <p:cNvSpPr txBox="1"/>
          <p:nvPr/>
        </p:nvSpPr>
        <p:spPr>
          <a:xfrm>
            <a:off x="1552800" y="4404600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Average number of publications for 5 p</a:t>
            </a:r>
            <a:r>
              <a:rPr lang="ru"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olygons with the highest number of publications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93" name="Google Shape;29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948" y="1006423"/>
            <a:ext cx="7136950" cy="339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/>
        </p:nvSpPr>
        <p:spPr>
          <a:xfrm>
            <a:off x="567875" y="890600"/>
            <a:ext cx="8218200" cy="3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01" name="Google Shape;301;p46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Time series analysis: Autocorrelation</a:t>
            </a:r>
            <a:endParaRPr sz="2400"/>
          </a:p>
        </p:txBody>
      </p:sp>
      <p:sp>
        <p:nvSpPr>
          <p:cNvPr id="302" name="Google Shape;302;p46"/>
          <p:cNvSpPr txBox="1"/>
          <p:nvPr/>
        </p:nvSpPr>
        <p:spPr>
          <a:xfrm>
            <a:off x="1780350" y="4288700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Autocorrelation graph </a:t>
            </a:r>
            <a:r>
              <a:rPr lang="ru"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for </a:t>
            </a:r>
            <a:r>
              <a:rPr lang="ru"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5 polygons with the highest number of publications</a:t>
            </a:r>
            <a:endParaRPr sz="12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03" name="Google Shape;3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63" y="1216300"/>
            <a:ext cx="8022475" cy="30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Visualization of geo-data</a:t>
            </a:r>
            <a:endParaRPr sz="2400"/>
          </a:p>
        </p:txBody>
      </p:sp>
      <p:pic>
        <p:nvPicPr>
          <p:cNvPr id="311" name="Google Shape;311;p47" title="map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025" y="848425"/>
            <a:ext cx="5936926" cy="39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>
            <p:ph idx="1" type="body"/>
          </p:nvPr>
        </p:nvSpPr>
        <p:spPr>
          <a:xfrm>
            <a:off x="-1" y="1324187"/>
            <a:ext cx="8389200" cy="373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b="1" lang="ru" sz="2200">
                <a:latin typeface="Golos Text SemiBold"/>
                <a:ea typeface="Golos Text SemiBold"/>
                <a:cs typeface="Golos Text SemiBold"/>
                <a:sym typeface="Golos Text SemiBold"/>
              </a:rPr>
              <a:t>                           </a:t>
            </a:r>
            <a:r>
              <a:rPr b="1" lang="ru" sz="3500">
                <a:solidFill>
                  <a:srgbClr val="0000FF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Model 1: Linear regression</a:t>
            </a:r>
            <a:r>
              <a:rPr b="1" lang="ru" sz="2200">
                <a:solidFill>
                  <a:srgbClr val="0000FF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 </a:t>
            </a:r>
            <a:endParaRPr sz="3300">
              <a:solidFill>
                <a:srgbClr val="0000FF"/>
              </a:solidFill>
            </a:endParaRPr>
          </a:p>
        </p:txBody>
      </p:sp>
      <p:sp>
        <p:nvSpPr>
          <p:cNvPr id="318" name="Google Shape;31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/>
        </p:nvSpPr>
        <p:spPr>
          <a:xfrm>
            <a:off x="488825" y="890600"/>
            <a:ext cx="8297400" cy="3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25" name="Google Shape;325;p49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Linear regression: </a:t>
            </a:r>
            <a:r>
              <a:rPr lang="ru" sz="2400"/>
              <a:t>Data preparation</a:t>
            </a:r>
            <a:endParaRPr sz="2400"/>
          </a:p>
        </p:txBody>
      </p:sp>
      <p:sp>
        <p:nvSpPr>
          <p:cNvPr id="326" name="Google Shape;326;p49"/>
          <p:cNvSpPr txBox="1"/>
          <p:nvPr/>
        </p:nvSpPr>
        <p:spPr>
          <a:xfrm>
            <a:off x="3110275" y="612475"/>
            <a:ext cx="378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Scheme of data preprocessing algorithm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27" name="Google Shape;32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325" y="959250"/>
            <a:ext cx="1977655" cy="418425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/>
          <p:nvPr/>
        </p:nvSpPr>
        <p:spPr>
          <a:xfrm>
            <a:off x="488825" y="890600"/>
            <a:ext cx="8297400" cy="3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35" name="Google Shape;335;p50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Linear regression: Data preparation</a:t>
            </a:r>
            <a:endParaRPr sz="2400"/>
          </a:p>
        </p:txBody>
      </p:sp>
      <p:pic>
        <p:nvPicPr>
          <p:cNvPr id="336" name="Google Shape;33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25" y="759575"/>
            <a:ext cx="1605475" cy="4155398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0"/>
          <p:cNvSpPr txBox="1"/>
          <p:nvPr/>
        </p:nvSpPr>
        <p:spPr>
          <a:xfrm>
            <a:off x="2284900" y="1218400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Dataframe example for point </a:t>
            </a: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Golos Text"/>
                <a:ea typeface="Golos Text"/>
                <a:cs typeface="Golos Text"/>
                <a:sym typeface="Golos Text"/>
              </a:rPr>
              <a:t>0101000020E610000002BF48199F3F3E400A41C338F1F64D40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0025" y="1649500"/>
            <a:ext cx="5899601" cy="20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/>
          <p:nvPr/>
        </p:nvSpPr>
        <p:spPr>
          <a:xfrm>
            <a:off x="488825" y="890600"/>
            <a:ext cx="8297400" cy="3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46" name="Google Shape;346;p51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Linear regression: Data preparation</a:t>
            </a:r>
            <a:endParaRPr sz="2400"/>
          </a:p>
        </p:txBody>
      </p:sp>
      <p:sp>
        <p:nvSpPr>
          <p:cNvPr id="347" name="Google Shape;347;p51"/>
          <p:cNvSpPr txBox="1"/>
          <p:nvPr/>
        </p:nvSpPr>
        <p:spPr>
          <a:xfrm>
            <a:off x="2284900" y="1218400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Dataframe example for point </a:t>
            </a: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Golos Text"/>
                <a:ea typeface="Golos Text"/>
                <a:cs typeface="Golos Text"/>
                <a:sym typeface="Golos Text"/>
              </a:rPr>
              <a:t>0101000020E610000002BF48199F3F3E400A41C338F1F64D40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48" name="Google Shape;34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00" y="757825"/>
            <a:ext cx="1612150" cy="420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2050" y="1694050"/>
            <a:ext cx="6307875" cy="11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2"/>
          <p:cNvSpPr txBox="1"/>
          <p:nvPr/>
        </p:nvSpPr>
        <p:spPr>
          <a:xfrm>
            <a:off x="488825" y="890600"/>
            <a:ext cx="8297400" cy="3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57" name="Google Shape;357;p52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Linear regression: Data preparation</a:t>
            </a:r>
            <a:endParaRPr sz="2400"/>
          </a:p>
        </p:txBody>
      </p:sp>
      <p:sp>
        <p:nvSpPr>
          <p:cNvPr id="358" name="Google Shape;358;p52"/>
          <p:cNvSpPr txBox="1"/>
          <p:nvPr/>
        </p:nvSpPr>
        <p:spPr>
          <a:xfrm>
            <a:off x="2284900" y="1218400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Dataframe example for point </a:t>
            </a: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Golos Text"/>
                <a:ea typeface="Golos Text"/>
                <a:cs typeface="Golos Text"/>
                <a:sym typeface="Golos Text"/>
              </a:rPr>
              <a:t>0101000020E610000002BF48199F3F3E400A41C338F1F64D40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59" name="Google Shape;35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00" y="763133"/>
            <a:ext cx="1612150" cy="419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2975" y="1649488"/>
            <a:ext cx="6370676" cy="22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488825" y="890600"/>
            <a:ext cx="8297400" cy="3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68" name="Google Shape;368;p53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Linear regression: Data preparation</a:t>
            </a:r>
            <a:endParaRPr sz="2400"/>
          </a:p>
        </p:txBody>
      </p:sp>
      <p:sp>
        <p:nvSpPr>
          <p:cNvPr id="369" name="Google Shape;369;p53"/>
          <p:cNvSpPr txBox="1"/>
          <p:nvPr/>
        </p:nvSpPr>
        <p:spPr>
          <a:xfrm>
            <a:off x="2284900" y="1218400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Dataframe example for point </a:t>
            </a: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Golos Text"/>
                <a:ea typeface="Golos Text"/>
                <a:cs typeface="Golos Text"/>
                <a:sym typeface="Golos Text"/>
              </a:rPr>
              <a:t>0101000020E610000002BF48199F3F3E400A41C338F1F64D40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70" name="Google Shape;37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00" y="763125"/>
            <a:ext cx="1612150" cy="419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6075" y="1649500"/>
            <a:ext cx="6703676" cy="21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4"/>
          <p:cNvSpPr txBox="1"/>
          <p:nvPr/>
        </p:nvSpPr>
        <p:spPr>
          <a:xfrm>
            <a:off x="488825" y="890600"/>
            <a:ext cx="8297400" cy="3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79" name="Google Shape;379;p54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Linear regression: Data preparation</a:t>
            </a:r>
            <a:endParaRPr sz="2400"/>
          </a:p>
        </p:txBody>
      </p:sp>
      <p:sp>
        <p:nvSpPr>
          <p:cNvPr id="380" name="Google Shape;380;p54"/>
          <p:cNvSpPr txBox="1"/>
          <p:nvPr/>
        </p:nvSpPr>
        <p:spPr>
          <a:xfrm>
            <a:off x="2284900" y="1218400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Dataframe example for point </a:t>
            </a: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  <a:latin typeface="Golos Text"/>
                <a:ea typeface="Golos Text"/>
                <a:cs typeface="Golos Text"/>
                <a:sym typeface="Golos Text"/>
              </a:rPr>
              <a:t>0101000020E610000002BF48199F3F3E400A41C338F1F64D40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81" name="Google Shape;3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00" y="771475"/>
            <a:ext cx="1612151" cy="417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7400" y="1706150"/>
            <a:ext cx="6606907" cy="152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Data transformation overview  </a:t>
            </a:r>
            <a:endParaRPr sz="2400"/>
          </a:p>
        </p:txBody>
      </p:sp>
      <p:sp>
        <p:nvSpPr>
          <p:cNvPr id="211" name="Google Shape;211;p37"/>
          <p:cNvSpPr txBox="1"/>
          <p:nvPr/>
        </p:nvSpPr>
        <p:spPr>
          <a:xfrm>
            <a:off x="3117675" y="698300"/>
            <a:ext cx="378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Golos Text"/>
                <a:ea typeface="Golos Text"/>
                <a:cs typeface="Golos Text"/>
                <a:sym typeface="Golos Text"/>
              </a:rPr>
              <a:t>Data transformation outline</a:t>
            </a:r>
            <a:endParaRPr sz="13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5500" y="988975"/>
            <a:ext cx="4191549" cy="3991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5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Linear regression: </a:t>
            </a:r>
            <a:r>
              <a:rPr lang="ru" sz="2400"/>
              <a:t>Pipeline overview</a:t>
            </a:r>
            <a:endParaRPr sz="2400"/>
          </a:p>
        </p:txBody>
      </p:sp>
      <p:pic>
        <p:nvPicPr>
          <p:cNvPr id="390" name="Google Shape;3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825" y="506625"/>
            <a:ext cx="7493126" cy="44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6"/>
          <p:cNvSpPr txBox="1"/>
          <p:nvPr/>
        </p:nvSpPr>
        <p:spPr>
          <a:xfrm>
            <a:off x="488825" y="890600"/>
            <a:ext cx="8297400" cy="3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98" name="Google Shape;398;p56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Linear regression: Results</a:t>
            </a:r>
            <a:endParaRPr sz="2400"/>
          </a:p>
        </p:txBody>
      </p:sp>
      <p:graphicFrame>
        <p:nvGraphicFramePr>
          <p:cNvPr id="399" name="Google Shape;399;p56"/>
          <p:cNvGraphicFramePr/>
          <p:nvPr/>
        </p:nvGraphicFramePr>
        <p:xfrm>
          <a:off x="1226525" y="142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{F809F1BD-49CB-4F3B-A15F-27ED22CFDBDF}</a:tableStyleId>
              </a:tblPr>
              <a:tblGrid>
                <a:gridCol w="622750"/>
                <a:gridCol w="1160475"/>
                <a:gridCol w="1134325"/>
                <a:gridCol w="1214825"/>
                <a:gridCol w="1376450"/>
              </a:tblGrid>
              <a:tr h="58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Model 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predictions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True values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Model error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Baseline error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mean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0.697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9.848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43.009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2.645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std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1.035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6.471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122.642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3.869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min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0.002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5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0.135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0.004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25%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0.203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6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10.283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0.468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50%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0.372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7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19.490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1.408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75%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0.745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11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39.458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3.755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max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10.509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40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2661.38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38.755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00" name="Google Shape;400;p56"/>
          <p:cNvSpPr txBox="1"/>
          <p:nvPr/>
        </p:nvSpPr>
        <p:spPr>
          <a:xfrm>
            <a:off x="1171313" y="928988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Golos Text"/>
                <a:ea typeface="Golos Text"/>
                <a:cs typeface="Golos Text"/>
                <a:sym typeface="Golos Text"/>
              </a:rPr>
              <a:t>Table 1: </a:t>
            </a:r>
            <a:r>
              <a:rPr lang="ru"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Linear regression </a:t>
            </a:r>
            <a:r>
              <a:rPr lang="ru" sz="1300">
                <a:latin typeface="Golos Text"/>
                <a:ea typeface="Golos Text"/>
                <a:cs typeface="Golos Text"/>
                <a:sym typeface="Golos Text"/>
              </a:rPr>
              <a:t>validation metrics</a:t>
            </a:r>
            <a:endParaRPr sz="13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01" name="Google Shape;401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"/>
          <p:cNvSpPr txBox="1"/>
          <p:nvPr/>
        </p:nvSpPr>
        <p:spPr>
          <a:xfrm>
            <a:off x="488825" y="890600"/>
            <a:ext cx="8297400" cy="3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08" name="Google Shape;408;p57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Linear regression: Results</a:t>
            </a:r>
            <a:endParaRPr sz="2400"/>
          </a:p>
        </p:txBody>
      </p:sp>
      <p:graphicFrame>
        <p:nvGraphicFramePr>
          <p:cNvPr id="409" name="Google Shape;409;p57"/>
          <p:cNvGraphicFramePr/>
          <p:nvPr/>
        </p:nvGraphicFramePr>
        <p:xfrm>
          <a:off x="1226525" y="142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{F809F1BD-49CB-4F3B-A15F-27ED22CFDBDF}</a:tableStyleId>
              </a:tblPr>
              <a:tblGrid>
                <a:gridCol w="622750"/>
                <a:gridCol w="1160475"/>
                <a:gridCol w="1134325"/>
                <a:gridCol w="1214825"/>
                <a:gridCol w="1376450"/>
              </a:tblGrid>
              <a:tr h="58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Model 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predictions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True values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Model error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Baseline error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mean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0.880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9.683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70.863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2.621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std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1.636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6.430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903.179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4.055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min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0.0004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5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0.259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0.004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25%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0.208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5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8.330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0.421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50%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0.404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7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15.808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1.269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75%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0.850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11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37.548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3.755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max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27.791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40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23826.66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38.755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10" name="Google Shape;410;p57"/>
          <p:cNvSpPr txBox="1"/>
          <p:nvPr/>
        </p:nvSpPr>
        <p:spPr>
          <a:xfrm>
            <a:off x="1171313" y="928988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Golos Text"/>
                <a:ea typeface="Golos Text"/>
                <a:cs typeface="Golos Text"/>
                <a:sym typeface="Golos Text"/>
              </a:rPr>
              <a:t>Table 2: </a:t>
            </a:r>
            <a:r>
              <a:rPr lang="ru"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Linear regression </a:t>
            </a:r>
            <a:r>
              <a:rPr lang="ru" sz="1300">
                <a:latin typeface="Golos Text"/>
                <a:ea typeface="Golos Text"/>
                <a:cs typeface="Golos Text"/>
                <a:sym typeface="Golos Text"/>
              </a:rPr>
              <a:t>test </a:t>
            </a:r>
            <a:r>
              <a:rPr lang="ru" sz="1300">
                <a:latin typeface="Golos Text"/>
                <a:ea typeface="Golos Text"/>
                <a:cs typeface="Golos Text"/>
                <a:sym typeface="Golos Text"/>
              </a:rPr>
              <a:t>metrics</a:t>
            </a:r>
            <a:endParaRPr sz="13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11" name="Google Shape;411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8"/>
          <p:cNvSpPr txBox="1"/>
          <p:nvPr>
            <p:ph idx="1" type="body"/>
          </p:nvPr>
        </p:nvSpPr>
        <p:spPr>
          <a:xfrm>
            <a:off x="457199" y="1040162"/>
            <a:ext cx="8389200" cy="373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Golos Text SemiBold"/>
              <a:ea typeface="Golos Text SemiBold"/>
              <a:cs typeface="Golos Text SemiBold"/>
              <a:sym typeface="Golos Tex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b="1" lang="ru" sz="2200">
                <a:latin typeface="Golos Text SemiBold"/>
                <a:ea typeface="Golos Text SemiBold"/>
                <a:cs typeface="Golos Text SemiBold"/>
                <a:sym typeface="Golos Text SemiBold"/>
              </a:rPr>
              <a:t>                           </a:t>
            </a:r>
            <a:r>
              <a:rPr b="1" lang="ru" sz="3500">
                <a:solidFill>
                  <a:srgbClr val="0000FF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Model 2: LightGBM</a:t>
            </a:r>
            <a:r>
              <a:rPr b="1" lang="ru" sz="2200">
                <a:solidFill>
                  <a:srgbClr val="0000FF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 </a:t>
            </a:r>
            <a:endParaRPr sz="3300">
              <a:solidFill>
                <a:srgbClr val="0000FF"/>
              </a:solidFill>
            </a:endParaRPr>
          </a:p>
        </p:txBody>
      </p:sp>
      <p:sp>
        <p:nvSpPr>
          <p:cNvPr id="417" name="Google Shape;417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9"/>
          <p:cNvSpPr txBox="1"/>
          <p:nvPr/>
        </p:nvSpPr>
        <p:spPr>
          <a:xfrm>
            <a:off x="567875" y="890600"/>
            <a:ext cx="8218200" cy="3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24" name="Google Shape;424;p59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200"/>
              <a:t>LightGBM: </a:t>
            </a:r>
            <a:r>
              <a:rPr lang="ru" sz="2400"/>
              <a:t>Data preparation</a:t>
            </a:r>
            <a:endParaRPr sz="2200"/>
          </a:p>
        </p:txBody>
      </p:sp>
      <p:pic>
        <p:nvPicPr>
          <p:cNvPr id="425" name="Google Shape;42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725" y="1321712"/>
            <a:ext cx="6705575" cy="3279576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9"/>
          <p:cNvSpPr txBox="1"/>
          <p:nvPr/>
        </p:nvSpPr>
        <p:spPr>
          <a:xfrm>
            <a:off x="1299450" y="1037150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Input data</a:t>
            </a:r>
            <a:r>
              <a:rPr lang="ru" sz="1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for MLForecast object (with size 6804 x 9504)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27" name="Google Shape;427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0"/>
          <p:cNvSpPr txBox="1"/>
          <p:nvPr/>
        </p:nvSpPr>
        <p:spPr>
          <a:xfrm>
            <a:off x="567875" y="1026675"/>
            <a:ext cx="8218200" cy="3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For predictions MLForecast framework based on LightGBM model was used.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The key points in this model are: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olos Text"/>
              <a:buChar char="●"/>
            </a:pP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Data frequency is an hour;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olos Text"/>
              <a:buChar char="●"/>
            </a:pP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Time lags: from 1 day to 2 weeks with 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24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-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hours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 increment;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olos Text"/>
              <a:buChar char="●"/>
            </a:pP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Two transformations: rolling means for lags 24 and 48 with windows 7 * 24 and 7 * 24 (</a:t>
            </a:r>
            <a:r>
              <a:rPr lang="ru" sz="15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a week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);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olos Text"/>
              <a:buChar char="●"/>
            </a:pP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Datetime features: </a:t>
            </a:r>
            <a:r>
              <a:rPr lang="ru" sz="15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hour, day, day of week,  week, 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month;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olos Text"/>
              <a:buChar char="●"/>
            </a:pP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Attempted to use address as a feature.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34" name="Google Shape;434;p60"/>
          <p:cNvSpPr txBox="1"/>
          <p:nvPr>
            <p:ph type="title"/>
          </p:nvPr>
        </p:nvSpPr>
        <p:spPr>
          <a:xfrm>
            <a:off x="488825" y="85075"/>
            <a:ext cx="72276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200"/>
              <a:t>LightGBM: Parameters and data transformation</a:t>
            </a:r>
            <a:endParaRPr sz="2200"/>
          </a:p>
        </p:txBody>
      </p:sp>
      <p:sp>
        <p:nvSpPr>
          <p:cNvPr id="435" name="Google Shape;435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1"/>
          <p:cNvSpPr txBox="1"/>
          <p:nvPr/>
        </p:nvSpPr>
        <p:spPr>
          <a:xfrm>
            <a:off x="567875" y="1026675"/>
            <a:ext cx="8218200" cy="3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42" name="Google Shape;442;p61"/>
          <p:cNvSpPr txBox="1"/>
          <p:nvPr>
            <p:ph type="title"/>
          </p:nvPr>
        </p:nvSpPr>
        <p:spPr>
          <a:xfrm>
            <a:off x="488825" y="85075"/>
            <a:ext cx="72276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200"/>
              <a:t>LightGBM models: Comparison</a:t>
            </a:r>
            <a:endParaRPr sz="2200"/>
          </a:p>
        </p:txBody>
      </p:sp>
      <p:graphicFrame>
        <p:nvGraphicFramePr>
          <p:cNvPr id="443" name="Google Shape;443;p61"/>
          <p:cNvGraphicFramePr/>
          <p:nvPr/>
        </p:nvGraphicFramePr>
        <p:xfrm>
          <a:off x="1226525" y="142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{F809F1BD-49CB-4F3B-A15F-27ED22CFDBDF}</a:tableStyleId>
              </a:tblPr>
              <a:tblGrid>
                <a:gridCol w="622750"/>
                <a:gridCol w="1160475"/>
                <a:gridCol w="1134325"/>
                <a:gridCol w="1214825"/>
                <a:gridCol w="1376450"/>
              </a:tblGrid>
              <a:tr h="58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Model 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predictions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True values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Model error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Baseline error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mean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8.087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9.848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1.094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2.645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std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7.239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6.471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2.902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3.869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min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0.283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5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0.0001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0.004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25%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3.525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6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0.190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0.468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50%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5.256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7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0.403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1.408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75%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10.552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11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0.999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3.755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max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46.442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40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56.533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38.755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44" name="Google Shape;444;p61"/>
          <p:cNvSpPr txBox="1"/>
          <p:nvPr/>
        </p:nvSpPr>
        <p:spPr>
          <a:xfrm>
            <a:off x="1171313" y="928988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Golos Text"/>
                <a:ea typeface="Golos Text"/>
                <a:cs typeface="Golos Text"/>
                <a:sym typeface="Golos Text"/>
              </a:rPr>
              <a:t>Table 3: </a:t>
            </a:r>
            <a:r>
              <a:rPr lang="ru"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LightGBM </a:t>
            </a:r>
            <a:r>
              <a:rPr lang="ru" sz="1300">
                <a:latin typeface="Golos Text"/>
                <a:ea typeface="Golos Text"/>
                <a:cs typeface="Golos Text"/>
                <a:sym typeface="Golos Text"/>
              </a:rPr>
              <a:t>validation metrics (address feature not used)</a:t>
            </a:r>
            <a:endParaRPr sz="13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45" name="Google Shape;445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2"/>
          <p:cNvSpPr txBox="1"/>
          <p:nvPr/>
        </p:nvSpPr>
        <p:spPr>
          <a:xfrm>
            <a:off x="567875" y="1026675"/>
            <a:ext cx="8218200" cy="3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52" name="Google Shape;452;p62"/>
          <p:cNvSpPr txBox="1"/>
          <p:nvPr>
            <p:ph type="title"/>
          </p:nvPr>
        </p:nvSpPr>
        <p:spPr>
          <a:xfrm>
            <a:off x="488825" y="85075"/>
            <a:ext cx="72276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200"/>
              <a:t>LightGBM models: Comparison</a:t>
            </a:r>
            <a:endParaRPr sz="2200"/>
          </a:p>
        </p:txBody>
      </p:sp>
      <p:graphicFrame>
        <p:nvGraphicFramePr>
          <p:cNvPr id="453" name="Google Shape;453;p62"/>
          <p:cNvGraphicFramePr/>
          <p:nvPr/>
        </p:nvGraphicFramePr>
        <p:xfrm>
          <a:off x="1226525" y="142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{F809F1BD-49CB-4F3B-A15F-27ED22CFDBDF}</a:tableStyleId>
              </a:tblPr>
              <a:tblGrid>
                <a:gridCol w="622750"/>
                <a:gridCol w="1160475"/>
                <a:gridCol w="1134325"/>
                <a:gridCol w="1214825"/>
                <a:gridCol w="1376450"/>
              </a:tblGrid>
              <a:tr h="58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Model 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predictions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True values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Model error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Baseline error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mean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7.763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9.848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1.169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2.645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std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7.292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6.471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2.841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3.869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min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0.276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5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0.002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0.004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25%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3.284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6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0.212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0.468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50%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4.966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7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0.437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1.408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75%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9.873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11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1.087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3.755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max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47.686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40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51.551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38.755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54" name="Google Shape;454;p62"/>
          <p:cNvSpPr txBox="1"/>
          <p:nvPr/>
        </p:nvSpPr>
        <p:spPr>
          <a:xfrm>
            <a:off x="1171313" y="928988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Golos Text"/>
                <a:ea typeface="Golos Text"/>
                <a:cs typeface="Golos Text"/>
                <a:sym typeface="Golos Text"/>
              </a:rPr>
              <a:t>Table 4: LightGBM validation metrics (address feature included)</a:t>
            </a:r>
            <a:endParaRPr sz="13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55" name="Google Shape;455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3"/>
          <p:cNvSpPr txBox="1"/>
          <p:nvPr/>
        </p:nvSpPr>
        <p:spPr>
          <a:xfrm>
            <a:off x="488825" y="890600"/>
            <a:ext cx="8297400" cy="3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62" name="Google Shape;462;p63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200"/>
              <a:t>LightGBM models: </a:t>
            </a:r>
            <a:r>
              <a:rPr lang="ru" sz="2400"/>
              <a:t>Results</a:t>
            </a:r>
            <a:endParaRPr sz="2400"/>
          </a:p>
        </p:txBody>
      </p:sp>
      <p:graphicFrame>
        <p:nvGraphicFramePr>
          <p:cNvPr id="463" name="Google Shape;463;p63"/>
          <p:cNvGraphicFramePr/>
          <p:nvPr/>
        </p:nvGraphicFramePr>
        <p:xfrm>
          <a:off x="1226525" y="142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{F809F1BD-49CB-4F3B-A15F-27ED22CFDBDF}</a:tableStyleId>
              </a:tblPr>
              <a:tblGrid>
                <a:gridCol w="622750"/>
                <a:gridCol w="1160475"/>
                <a:gridCol w="1134325"/>
                <a:gridCol w="1214825"/>
                <a:gridCol w="1376450"/>
              </a:tblGrid>
              <a:tr h="58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Model 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predictions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True values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Model error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Baseline error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mean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8.155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9.683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0.843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2.621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std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7.077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6.430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1.996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4.055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min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0.576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5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0.0001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0.004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25%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3.615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5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0.173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0.421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50%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5.289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7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0.431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1.269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75%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10.381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11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0.877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3.755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max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47.055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highlight>
                            <a:schemeClr val="lt1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40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40.880</a:t>
                      </a:r>
                      <a:endParaRPr sz="1300">
                        <a:highlight>
                          <a:schemeClr val="lt1"/>
                        </a:highlight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38.755</a:t>
                      </a:r>
                      <a:endParaRPr sz="13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64" name="Google Shape;464;p63"/>
          <p:cNvSpPr txBox="1"/>
          <p:nvPr/>
        </p:nvSpPr>
        <p:spPr>
          <a:xfrm>
            <a:off x="1171313" y="928988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Golos Text"/>
                <a:ea typeface="Golos Text"/>
                <a:cs typeface="Golos Text"/>
                <a:sym typeface="Golos Text"/>
              </a:rPr>
              <a:t>Table 5: </a:t>
            </a:r>
            <a:r>
              <a:rPr lang="ru"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LightGBM </a:t>
            </a:r>
            <a:r>
              <a:rPr lang="ru" sz="1300">
                <a:latin typeface="Golos Text"/>
                <a:ea typeface="Golos Text"/>
                <a:cs typeface="Golos Text"/>
                <a:sym typeface="Golos Text"/>
              </a:rPr>
              <a:t>test metrics</a:t>
            </a:r>
            <a:endParaRPr sz="13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65" name="Google Shape;465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4"/>
          <p:cNvSpPr txBox="1"/>
          <p:nvPr/>
        </p:nvSpPr>
        <p:spPr>
          <a:xfrm>
            <a:off x="6282375" y="1981850"/>
            <a:ext cx="2188800" cy="3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Golos Text"/>
                <a:ea typeface="Golos Text"/>
                <a:cs typeface="Golos Text"/>
                <a:sym typeface="Golos Text"/>
              </a:rPr>
              <a:t>Upper barplot: model with address feature;</a:t>
            </a:r>
            <a:endParaRPr sz="13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Golos Text"/>
                <a:ea typeface="Golos Text"/>
                <a:cs typeface="Golos Text"/>
                <a:sym typeface="Golos Text"/>
              </a:rPr>
              <a:t>Lower plot - </a:t>
            </a:r>
            <a:endParaRPr sz="13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Golos Text"/>
                <a:ea typeface="Golos Text"/>
                <a:cs typeface="Golos Text"/>
                <a:sym typeface="Golos Text"/>
              </a:rPr>
              <a:t>without address f</a:t>
            </a:r>
            <a:r>
              <a:rPr lang="ru"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eature</a:t>
            </a:r>
            <a:endParaRPr sz="13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72" name="Google Shape;472;p64"/>
          <p:cNvSpPr txBox="1"/>
          <p:nvPr>
            <p:ph type="title"/>
          </p:nvPr>
        </p:nvSpPr>
        <p:spPr>
          <a:xfrm>
            <a:off x="488825" y="85075"/>
            <a:ext cx="72276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200"/>
              <a:t>LightGBM models: Feature importance</a:t>
            </a:r>
            <a:endParaRPr sz="2200"/>
          </a:p>
        </p:txBody>
      </p:sp>
      <p:pic>
        <p:nvPicPr>
          <p:cNvPr id="473" name="Google Shape;473;p64"/>
          <p:cNvPicPr preferRelativeResize="0"/>
          <p:nvPr/>
        </p:nvPicPr>
        <p:blipFill rotWithShape="1">
          <a:blip r:embed="rId3">
            <a:alphaModFix/>
          </a:blip>
          <a:srcRect b="3984" l="2591" r="0" t="3984"/>
          <a:stretch/>
        </p:blipFill>
        <p:spPr>
          <a:xfrm>
            <a:off x="488825" y="612475"/>
            <a:ext cx="5793551" cy="215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64"/>
          <p:cNvPicPr preferRelativeResize="0"/>
          <p:nvPr/>
        </p:nvPicPr>
        <p:blipFill rotWithShape="1">
          <a:blip r:embed="rId4">
            <a:alphaModFix/>
          </a:blip>
          <a:srcRect b="0" l="3157" r="0" t="7834"/>
          <a:stretch/>
        </p:blipFill>
        <p:spPr>
          <a:xfrm>
            <a:off x="480125" y="2656650"/>
            <a:ext cx="5810949" cy="23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/>
        </p:nvSpPr>
        <p:spPr>
          <a:xfrm>
            <a:off x="567875" y="890600"/>
            <a:ext cx="8218200" cy="3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20" name="Google Shape;220;p38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Exploratory data analysis </a:t>
            </a:r>
            <a:endParaRPr sz="2400"/>
          </a:p>
        </p:txBody>
      </p:sp>
      <p:pic>
        <p:nvPicPr>
          <p:cNvPr id="221" name="Google Shape;2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900" y="803600"/>
            <a:ext cx="6614151" cy="3719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8"/>
          <p:cNvSpPr txBox="1"/>
          <p:nvPr/>
        </p:nvSpPr>
        <p:spPr>
          <a:xfrm>
            <a:off x="2457125" y="4522725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Number of publication records for each polygon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23" name="Google Shape;22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5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Summary of results and conclusions</a:t>
            </a:r>
            <a:endParaRPr sz="2400"/>
          </a:p>
        </p:txBody>
      </p:sp>
      <p:sp>
        <p:nvSpPr>
          <p:cNvPr id="482" name="Google Shape;482;p65"/>
          <p:cNvSpPr txBox="1"/>
          <p:nvPr/>
        </p:nvSpPr>
        <p:spPr>
          <a:xfrm>
            <a:off x="567875" y="1016006"/>
            <a:ext cx="8218200" cy="3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olos Text"/>
              <a:buChar char="●"/>
            </a:pP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Exploratory analysis showed that number of publications for each polygon vastly differ;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olos Text"/>
              <a:buChar char="●"/>
            </a:pP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Location with the most number of publications is the center of the city;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olos Text"/>
              <a:buChar char="●"/>
            </a:pP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Polygons have their own trend, no uniform tendency;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olos Text"/>
              <a:buChar char="●"/>
            </a:pP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Polygons have weekly seasonality, there is also weekday and </a:t>
            </a:r>
            <a:r>
              <a:rPr lang="ru" sz="15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hour-based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 dependences;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olos Text"/>
              <a:buChar char="●"/>
            </a:pP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Linear regression model yielded low-quality results, probably 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because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 of data </a:t>
            </a: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scarcity for most of the polygons;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olos Text"/>
              <a:buChar char="●"/>
            </a:pP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 LightGBM model with MLForecast framework was much more suitable for the task - the predictions are relatively high-quality;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olos Text"/>
              <a:buChar char="●"/>
            </a:pPr>
            <a:r>
              <a:rPr lang="ru" sz="1500">
                <a:latin typeface="Golos Text"/>
                <a:ea typeface="Golos Text"/>
                <a:cs typeface="Golos Text"/>
                <a:sym typeface="Golos Text"/>
              </a:rPr>
              <a:t>For some reasons the usage of address feature raised the model error, although feature importance analysis showed that the “address” is as important as “day”.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83" name="Google Shape;483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6"/>
          <p:cNvSpPr txBox="1"/>
          <p:nvPr>
            <p:ph type="title"/>
          </p:nvPr>
        </p:nvSpPr>
        <p:spPr>
          <a:xfrm>
            <a:off x="457200" y="1538344"/>
            <a:ext cx="8229600" cy="1247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los Text SemiBold"/>
              <a:buNone/>
            </a:pPr>
            <a:r>
              <a:rPr lang="ru" sz="4400"/>
              <a:t>THANK YOU</a:t>
            </a:r>
            <a:br>
              <a:rPr lang="ru" sz="4400"/>
            </a:br>
            <a:r>
              <a:rPr lang="ru" sz="4400"/>
              <a:t>FOR YOUR TIME!</a:t>
            </a:r>
            <a:endParaRPr/>
          </a:p>
        </p:txBody>
      </p:sp>
      <p:sp>
        <p:nvSpPr>
          <p:cNvPr id="489" name="Google Shape;489;p66"/>
          <p:cNvSpPr txBox="1"/>
          <p:nvPr/>
        </p:nvSpPr>
        <p:spPr>
          <a:xfrm>
            <a:off x="6728864" y="4468762"/>
            <a:ext cx="20659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90" name="Google Shape;490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/>
        </p:nvSpPr>
        <p:spPr>
          <a:xfrm>
            <a:off x="567875" y="890600"/>
            <a:ext cx="8218200" cy="3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30" name="Google Shape;230;p39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Exploratory data analysis </a:t>
            </a:r>
            <a:endParaRPr sz="2400"/>
          </a:p>
        </p:txBody>
      </p:sp>
      <p:pic>
        <p:nvPicPr>
          <p:cNvPr id="231" name="Google Shape;2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99" y="1133637"/>
            <a:ext cx="4161776" cy="287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050" y="1133625"/>
            <a:ext cx="4254625" cy="281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9"/>
          <p:cNvSpPr txBox="1"/>
          <p:nvPr/>
        </p:nvSpPr>
        <p:spPr>
          <a:xfrm>
            <a:off x="2316575" y="4128600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Top 10 addresses and regions with the highest number of publications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34" name="Google Shape;234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/>
        </p:nvSpPr>
        <p:spPr>
          <a:xfrm>
            <a:off x="567875" y="890600"/>
            <a:ext cx="8218200" cy="3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41" name="Google Shape;241;p40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Time series analysis: Trend</a:t>
            </a:r>
            <a:endParaRPr sz="2400"/>
          </a:p>
        </p:txBody>
      </p:sp>
      <p:pic>
        <p:nvPicPr>
          <p:cNvPr id="242" name="Google Shape;2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925" y="890600"/>
            <a:ext cx="6488676" cy="367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0"/>
          <p:cNvSpPr txBox="1"/>
          <p:nvPr/>
        </p:nvSpPr>
        <p:spPr>
          <a:xfrm>
            <a:off x="2388100" y="4511800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Trend plots for 5 polygons with the </a:t>
            </a: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highest</a:t>
            </a: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 number of publications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44" name="Google Shape;24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/>
        </p:nvSpPr>
        <p:spPr>
          <a:xfrm>
            <a:off x="567875" y="890600"/>
            <a:ext cx="8218200" cy="3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51" name="Google Shape;251;p41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Time series analysis: Seasonality</a:t>
            </a:r>
            <a:endParaRPr sz="2400"/>
          </a:p>
        </p:txBody>
      </p:sp>
      <p:sp>
        <p:nvSpPr>
          <p:cNvPr id="252" name="Google Shape;252;p41"/>
          <p:cNvSpPr txBox="1"/>
          <p:nvPr/>
        </p:nvSpPr>
        <p:spPr>
          <a:xfrm>
            <a:off x="1198375" y="4520550"/>
            <a:ext cx="838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Seasonality by week during one year (</a:t>
            </a:r>
            <a:r>
              <a:rPr lang="ru"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5 polygons with the highest number of publications</a:t>
            </a: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)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53" name="Google Shape;2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450" y="1089866"/>
            <a:ext cx="6545100" cy="343067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/>
        </p:nvSpPr>
        <p:spPr>
          <a:xfrm>
            <a:off x="567875" y="890600"/>
            <a:ext cx="8218200" cy="3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61" name="Google Shape;261;p42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Time series analysis: Seasonality</a:t>
            </a:r>
            <a:endParaRPr sz="2400"/>
          </a:p>
        </p:txBody>
      </p:sp>
      <p:sp>
        <p:nvSpPr>
          <p:cNvPr id="262" name="Google Shape;262;p42"/>
          <p:cNvSpPr txBox="1"/>
          <p:nvPr/>
        </p:nvSpPr>
        <p:spPr>
          <a:xfrm>
            <a:off x="1641425" y="4436225"/>
            <a:ext cx="607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Seasonality by weekday during June 2019 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(5 polygons with the highest number of publications)</a:t>
            </a:r>
            <a:endParaRPr sz="12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63" name="Google Shape;2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00" y="1050043"/>
            <a:ext cx="8218200" cy="347050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/>
        </p:nvSpPr>
        <p:spPr>
          <a:xfrm>
            <a:off x="567875" y="890600"/>
            <a:ext cx="8218200" cy="3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71" name="Google Shape;271;p43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Time series analysis: Seasonality</a:t>
            </a:r>
            <a:endParaRPr sz="2400"/>
          </a:p>
        </p:txBody>
      </p:sp>
      <p:sp>
        <p:nvSpPr>
          <p:cNvPr id="272" name="Google Shape;272;p43"/>
          <p:cNvSpPr txBox="1"/>
          <p:nvPr/>
        </p:nvSpPr>
        <p:spPr>
          <a:xfrm>
            <a:off x="2655200" y="4467850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Seasonality during one week (from June, 9 till June, 16)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73" name="Google Shape;2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00" y="1048775"/>
            <a:ext cx="8360744" cy="34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/>
        </p:nvSpPr>
        <p:spPr>
          <a:xfrm>
            <a:off x="567875" y="890600"/>
            <a:ext cx="8218200" cy="3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81" name="Google Shape;281;p44"/>
          <p:cNvSpPr txBox="1"/>
          <p:nvPr>
            <p:ph type="title"/>
          </p:nvPr>
        </p:nvSpPr>
        <p:spPr>
          <a:xfrm>
            <a:off x="488825" y="8508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los Text SemiBold"/>
              <a:buNone/>
            </a:pPr>
            <a:r>
              <a:rPr lang="ru" sz="2400"/>
              <a:t>Time series analysis: Seasonality</a:t>
            </a:r>
            <a:endParaRPr sz="2400"/>
          </a:p>
        </p:txBody>
      </p:sp>
      <p:sp>
        <p:nvSpPr>
          <p:cNvPr id="282" name="Google Shape;282;p44"/>
          <p:cNvSpPr txBox="1"/>
          <p:nvPr/>
        </p:nvSpPr>
        <p:spPr>
          <a:xfrm>
            <a:off x="3424625" y="4404600"/>
            <a:ext cx="654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Golos Text"/>
                <a:ea typeface="Golos Text"/>
                <a:cs typeface="Golos Text"/>
                <a:sym typeface="Golos Text"/>
              </a:rPr>
              <a:t>Seasonality during June, 9</a:t>
            </a:r>
            <a:endParaRPr sz="1200"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83" name="Google Shape;2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588" y="1268450"/>
            <a:ext cx="7860776" cy="30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